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7aa3b41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7aa3b41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74b0877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74b0877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74b0877d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74b0877d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59797aa8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59797aa8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74b0877d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74b0877d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74b0877d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74b0877d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74b0877d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74b0877d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59797aa8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59797aa8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59797aa8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59797aa8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59797aa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59797aa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59797aa8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59797aa8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59797aa8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59797aa8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59797aa8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59797aa8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59797aa8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59797aa8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0725e53f6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0725e53f6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725e53f6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725e53f6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725e53f6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725e53f6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i.org/10.1007/BF03024615" TargetMode="External"/><Relationship Id="rId4" Type="http://schemas.openxmlformats.org/officeDocument/2006/relationships/hyperlink" Target="https://link.gale.com/apps/doc/A336941697/ITOF?u=mlin_b_northest&amp;sid=bookmar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Prime Numbers and Cicada Cycles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1018"/>
              <a:buNone/>
            </a:pPr>
            <a:r>
              <a:rPr lang="en" sz="1890"/>
              <a:t>By David Dadiomov, Yaqun Deng, and Brendon Hahm</a:t>
            </a:r>
            <a:endParaRPr sz="139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Coprime Cycle Lengths</a:t>
            </a:r>
            <a:endParaRPr/>
          </a:p>
        </p:txBody>
      </p:sp>
      <p:sp>
        <p:nvSpPr>
          <p:cNvPr id="117" name="Google Shape;117;p22"/>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Same visualization but the range of predator reproductive cycles is 52</a:t>
            </a:r>
            <a:endParaRPr/>
          </a:p>
          <a:p>
            <a:pPr indent="-342900" lvl="0" marL="457200" rtl="0" algn="l">
              <a:spcBef>
                <a:spcPts val="0"/>
              </a:spcBef>
              <a:spcAft>
                <a:spcPts val="0"/>
              </a:spcAft>
              <a:buSzPts val="1800"/>
              <a:buChar char="●"/>
            </a:pPr>
            <a:r>
              <a:rPr lang="en"/>
              <a:t>We see that every major trough (marked with dots) is when predator reproductive cycle is multiple of the prey’s years</a:t>
            </a:r>
            <a:endParaRPr/>
          </a:p>
          <a:p>
            <a:pPr indent="-342900" lvl="0" marL="457200" rtl="0" algn="l">
              <a:spcBef>
                <a:spcPts val="0"/>
              </a:spcBef>
              <a:spcAft>
                <a:spcPts val="0"/>
              </a:spcAft>
              <a:buSzPts val="1800"/>
              <a:buChar char="●"/>
            </a:pPr>
            <a:r>
              <a:rPr lang="en"/>
              <a:t>For the prime numbered years, we notice that these </a:t>
            </a:r>
            <a:r>
              <a:rPr lang="en"/>
              <a:t>numbers</a:t>
            </a:r>
            <a:r>
              <a:rPr lang="en"/>
              <a:t> are only when the predator reproductive cycle is not coprime with the cicada’s life cycle</a:t>
            </a:r>
            <a:endParaRPr/>
          </a:p>
          <a:p>
            <a:pPr indent="-317500" lvl="1" marL="914400" rtl="0" algn="l">
              <a:spcBef>
                <a:spcPts val="0"/>
              </a:spcBef>
              <a:spcAft>
                <a:spcPts val="0"/>
              </a:spcAft>
              <a:buSzPts val="1400"/>
              <a:buChar char="○"/>
            </a:pPr>
            <a:r>
              <a:rPr lang="en"/>
              <a:t>Note: This is when GCD =/= 1</a:t>
            </a:r>
            <a:endParaRPr/>
          </a:p>
        </p:txBody>
      </p:sp>
      <p:pic>
        <p:nvPicPr>
          <p:cNvPr id="118" name="Google Shape;118;p22"/>
          <p:cNvPicPr preferRelativeResize="0"/>
          <p:nvPr/>
        </p:nvPicPr>
        <p:blipFill>
          <a:blip r:embed="rId3">
            <a:alphaModFix/>
          </a:blip>
          <a:stretch>
            <a:fillRect/>
          </a:stretch>
        </p:blipFill>
        <p:spPr>
          <a:xfrm>
            <a:off x="457200" y="1527175"/>
            <a:ext cx="4114800" cy="2667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Prime Number Theorem</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Let π(x) be the number of prime numbers in the range from 2 through x. Then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solidFill>
                <a:srgbClr val="37474F"/>
              </a:solidFill>
              <a:highlight>
                <a:srgbClr val="FFFFFF"/>
              </a:highlight>
            </a:endParaRPr>
          </a:p>
          <a:p>
            <a:pPr indent="-342900" lvl="0" marL="457200" rtl="0" algn="l">
              <a:spcBef>
                <a:spcPts val="1200"/>
              </a:spcBef>
              <a:spcAft>
                <a:spcPts val="0"/>
              </a:spcAft>
              <a:buClr>
                <a:srgbClr val="37474F"/>
              </a:buClr>
              <a:buSzPts val="1800"/>
              <a:buChar char="●"/>
            </a:pPr>
            <a:r>
              <a:rPr lang="en">
                <a:solidFill>
                  <a:srgbClr val="37474F"/>
                </a:solidFill>
                <a:highlight>
                  <a:srgbClr val="FFFFFF"/>
                </a:highlight>
              </a:rPr>
              <a:t>Another way to interpret the Prime Number Theorem is that if a random number is selected from the range 2 through x, then the likelihood that the selected number is prime is roughly 1/ln(x)</a:t>
            </a:r>
            <a:endParaRPr sz="2500"/>
          </a:p>
          <a:p>
            <a:pPr indent="0" lvl="0" marL="0" rtl="0" algn="l">
              <a:spcBef>
                <a:spcPts val="1200"/>
              </a:spcBef>
              <a:spcAft>
                <a:spcPts val="1200"/>
              </a:spcAft>
              <a:buNone/>
            </a:pPr>
            <a:r>
              <a:t/>
            </a:r>
            <a:endParaRPr/>
          </a:p>
        </p:txBody>
      </p:sp>
      <p:pic>
        <p:nvPicPr>
          <p:cNvPr id="125" name="Google Shape;125;p23"/>
          <p:cNvPicPr preferRelativeResize="0"/>
          <p:nvPr/>
        </p:nvPicPr>
        <p:blipFill>
          <a:blip r:embed="rId3">
            <a:alphaModFix/>
          </a:blip>
          <a:stretch>
            <a:fillRect/>
          </a:stretch>
        </p:blipFill>
        <p:spPr>
          <a:xfrm>
            <a:off x="3501413" y="1838475"/>
            <a:ext cx="2141175" cy="733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Prime Number Theorem</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solidFill>
                  <a:srgbClr val="37474F"/>
                </a:solidFill>
                <a:highlight>
                  <a:srgbClr val="FFFFFF"/>
                </a:highlight>
              </a:rPr>
              <a:t>According to the Prime Number Theorem, t</a:t>
            </a:r>
            <a:r>
              <a:rPr lang="en">
                <a:solidFill>
                  <a:srgbClr val="37474F"/>
                </a:solidFill>
                <a:highlight>
                  <a:srgbClr val="FFFFFF"/>
                </a:highlight>
              </a:rPr>
              <a:t>he probability that the selected number is prime from year 1950 to 2021:</a:t>
            </a:r>
            <a:endParaRPr>
              <a:solidFill>
                <a:srgbClr val="37474F"/>
              </a:solidFill>
              <a:highlight>
                <a:srgbClr val="FFFFFF"/>
              </a:highlight>
            </a:endParaRPr>
          </a:p>
          <a:p>
            <a:pPr indent="0" lvl="0" marL="457200" rtl="0" algn="ctr">
              <a:spcBef>
                <a:spcPts val="1200"/>
              </a:spcBef>
              <a:spcAft>
                <a:spcPts val="0"/>
              </a:spcAft>
              <a:buNone/>
            </a:pPr>
            <a:r>
              <a:rPr b="1" lang="en" sz="2100">
                <a:solidFill>
                  <a:srgbClr val="37474F"/>
                </a:solidFill>
                <a:highlight>
                  <a:srgbClr val="FFFFFF"/>
                </a:highlight>
              </a:rPr>
              <a:t>1 / ln(70) = 23.54%</a:t>
            </a:r>
            <a:endParaRPr b="1" sz="2100">
              <a:solidFill>
                <a:srgbClr val="37474F"/>
              </a:solidFill>
              <a:highlight>
                <a:srgbClr val="FFFFFF"/>
              </a:highlight>
            </a:endParaRPr>
          </a:p>
          <a:p>
            <a:pPr indent="-342900" lvl="0" marL="457200" rtl="0" algn="l">
              <a:spcBef>
                <a:spcPts val="1200"/>
              </a:spcBef>
              <a:spcAft>
                <a:spcPts val="0"/>
              </a:spcAft>
              <a:buClr>
                <a:srgbClr val="37474F"/>
              </a:buClr>
              <a:buSzPts val="1800"/>
              <a:buChar char="●"/>
            </a:pPr>
            <a:r>
              <a:rPr lang="en">
                <a:solidFill>
                  <a:srgbClr val="37474F"/>
                </a:solidFill>
                <a:highlight>
                  <a:srgbClr val="FFFFFF"/>
                </a:highlight>
              </a:rPr>
              <a:t>In fact, for species M. septendecim, M. cassini, and M. septendecula, the years they emerge from 1950 till now were 1953, 1970, 1987, 2004, 2021 (Cicada Mania, 2021). The probability of emerging is:</a:t>
            </a:r>
            <a:endParaRPr>
              <a:solidFill>
                <a:srgbClr val="37474F"/>
              </a:solidFill>
              <a:highlight>
                <a:srgbClr val="FFFFFF"/>
              </a:highlight>
            </a:endParaRPr>
          </a:p>
          <a:p>
            <a:pPr indent="0" lvl="0" marL="457200" rtl="0" algn="ctr">
              <a:spcBef>
                <a:spcPts val="1200"/>
              </a:spcBef>
              <a:spcAft>
                <a:spcPts val="1200"/>
              </a:spcAft>
              <a:buNone/>
            </a:pPr>
            <a:r>
              <a:rPr b="1" lang="en" sz="2100">
                <a:solidFill>
                  <a:srgbClr val="37474F"/>
                </a:solidFill>
                <a:highlight>
                  <a:srgbClr val="FFFFFF"/>
                </a:highlight>
              </a:rPr>
              <a:t>5 / 71 = 7.04%</a:t>
            </a:r>
            <a:endParaRPr>
              <a:solidFill>
                <a:srgbClr val="37474F"/>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GCD and LCM</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 greatest common divisor (gcd) of integers x and y that are not both zero is the largest positive integer that is a factor of both x and y.</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The least common multiple (lcm) of non-zero integers x and y is the smallest positive integer that is an integer multiple of both x and y.</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GCD Theorem: </a:t>
            </a:r>
            <a:r>
              <a:rPr lang="en"/>
              <a:t>Let x and y be two positive integers such that x ≠ 0. Then </a:t>
            </a:r>
            <a:endParaRPr/>
          </a:p>
          <a:p>
            <a:pPr indent="0" lvl="0" marL="457200" rtl="0" algn="ctr">
              <a:spcBef>
                <a:spcPts val="1200"/>
              </a:spcBef>
              <a:spcAft>
                <a:spcPts val="1200"/>
              </a:spcAft>
              <a:buNone/>
            </a:pPr>
            <a:r>
              <a:rPr b="1" lang="en" sz="2100"/>
              <a:t>gcd(x, y) = gcd(y mod x, x)</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
            </a:r>
            <a:r>
              <a:rPr lang="en"/>
              <a:t>omentary Fitness</a:t>
            </a:r>
            <a:endParaRPr/>
          </a:p>
        </p:txBody>
      </p:sp>
      <p:sp>
        <p:nvSpPr>
          <p:cNvPr id="143" name="Google Shape;14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assume:</a:t>
            </a:r>
            <a:endParaRPr/>
          </a:p>
          <a:p>
            <a:pPr indent="0" lvl="0" marL="457200" rtl="0" algn="l">
              <a:spcBef>
                <a:spcPts val="1200"/>
              </a:spcBef>
              <a:spcAft>
                <a:spcPts val="0"/>
              </a:spcAft>
              <a:buNone/>
            </a:pPr>
            <a:r>
              <a:rPr lang="en"/>
              <a:t>a fungus (predator) of period F interacting with a cicada of period C</a:t>
            </a:r>
            <a:endParaRPr/>
          </a:p>
          <a:p>
            <a:pPr indent="-342900" lvl="0" marL="457200" rtl="0" algn="l">
              <a:spcBef>
                <a:spcPts val="1200"/>
              </a:spcBef>
              <a:spcAft>
                <a:spcPts val="0"/>
              </a:spcAft>
              <a:buSzPts val="1800"/>
              <a:buChar char="●"/>
            </a:pPr>
            <a:r>
              <a:rPr lang="en"/>
              <a:t>A momentary fitness Φ</a:t>
            </a:r>
            <a:r>
              <a:rPr baseline="-25000" lang="en"/>
              <a:t>c</a:t>
            </a:r>
            <a:r>
              <a:rPr lang="en"/>
              <a:t>(t) of the cicadas in a year t:</a:t>
            </a:r>
            <a:endParaRPr/>
          </a:p>
          <a:p>
            <a:pPr indent="-330200" lvl="1" marL="914400" rtl="0" algn="l">
              <a:spcBef>
                <a:spcPts val="0"/>
              </a:spcBef>
              <a:spcAft>
                <a:spcPts val="0"/>
              </a:spcAft>
              <a:buSzPts val="1600"/>
              <a:buChar char="○"/>
            </a:pPr>
            <a:r>
              <a:rPr lang="en" sz="1600"/>
              <a:t>If both fungi and cicadas are present: Φ</a:t>
            </a:r>
            <a:r>
              <a:rPr baseline="-25000" lang="en" sz="1600"/>
              <a:t>c</a:t>
            </a:r>
            <a:r>
              <a:rPr lang="en" sz="1600"/>
              <a:t>(t) = -1</a:t>
            </a:r>
            <a:endParaRPr sz="1600"/>
          </a:p>
          <a:p>
            <a:pPr indent="-330200" lvl="1" marL="914400" rtl="0" algn="l">
              <a:spcBef>
                <a:spcPts val="0"/>
              </a:spcBef>
              <a:spcAft>
                <a:spcPts val="0"/>
              </a:spcAft>
              <a:buSzPts val="1600"/>
              <a:buChar char="○"/>
            </a:pPr>
            <a:r>
              <a:rPr lang="en" sz="1600"/>
              <a:t>If cicadas are present but the fungi are not: Φ</a:t>
            </a:r>
            <a:r>
              <a:rPr baseline="-25000" lang="en" sz="1600"/>
              <a:t>c</a:t>
            </a:r>
            <a:r>
              <a:rPr lang="en" sz="1600"/>
              <a:t>(t) = +1</a:t>
            </a:r>
            <a:endParaRPr sz="1600"/>
          </a:p>
          <a:p>
            <a:pPr indent="-330200" lvl="1" marL="914400" rtl="0" algn="l">
              <a:spcBef>
                <a:spcPts val="0"/>
              </a:spcBef>
              <a:spcAft>
                <a:spcPts val="0"/>
              </a:spcAft>
              <a:buSzPts val="1600"/>
              <a:buChar char="○"/>
            </a:pPr>
            <a:r>
              <a:rPr lang="en" sz="1600"/>
              <a:t>If cicadas are not present: Φ</a:t>
            </a:r>
            <a:r>
              <a:rPr baseline="-25000" lang="en" sz="1600"/>
              <a:t>c</a:t>
            </a:r>
            <a:r>
              <a:rPr lang="en" sz="1600"/>
              <a:t>(t) = 0</a:t>
            </a:r>
            <a:endParaRPr sz="1600"/>
          </a:p>
          <a:p>
            <a:pPr indent="-330200" lvl="0" marL="457200" rtl="0" algn="l">
              <a:spcBef>
                <a:spcPts val="0"/>
              </a:spcBef>
              <a:spcAft>
                <a:spcPts val="0"/>
              </a:spcAft>
              <a:buSzPts val="1600"/>
              <a:buChar char="●"/>
            </a:pPr>
            <a:r>
              <a:rPr lang="en" sz="1600"/>
              <a:t>The fitness Ff, resp. Fc is defined by the sum over the Φf(t), resp. Φc(t), t = 0, …, FC, divided by the number of fungus, resp. cicada generations (Markus, M., &amp; Goles, E., 2002).</a:t>
            </a:r>
            <a:endParaRPr sz="1600"/>
          </a:p>
        </p:txBody>
      </p:sp>
      <p:pic>
        <p:nvPicPr>
          <p:cNvPr id="144" name="Google Shape;144;p26"/>
          <p:cNvPicPr preferRelativeResize="0"/>
          <p:nvPr/>
        </p:nvPicPr>
        <p:blipFill>
          <a:blip r:embed="rId3">
            <a:alphaModFix/>
          </a:blip>
          <a:stretch>
            <a:fillRect/>
          </a:stretch>
        </p:blipFill>
        <p:spPr>
          <a:xfrm>
            <a:off x="3552825" y="4107888"/>
            <a:ext cx="2038350" cy="63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Applications of GCD and LCM</a:t>
            </a:r>
            <a:endParaRPr/>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In FC years, the fungi appear C times, both cicadas and fungi appear FC/lcm(F,C) times, fungi without prey appear C- FC/Icm(F,C) times (Markus, M., &amp; Goles, E., 2002)</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gcd(F, C)  * lcm(F, C) = FC:</a:t>
            </a:r>
            <a:endParaRPr/>
          </a:p>
          <a:p>
            <a:pPr indent="-330200" lvl="1" marL="914400" rtl="0" algn="l">
              <a:spcBef>
                <a:spcPts val="0"/>
              </a:spcBef>
              <a:spcAft>
                <a:spcPts val="0"/>
              </a:spcAft>
              <a:buSzPts val="1600"/>
              <a:buChar char="○"/>
            </a:pPr>
            <a:r>
              <a:rPr lang="en" sz="1600"/>
              <a:t>fungus fitness </a:t>
            </a:r>
            <a:endParaRPr sz="1600"/>
          </a:p>
          <a:p>
            <a:pPr indent="0" lvl="0" marL="914400" rtl="0" algn="l">
              <a:spcBef>
                <a:spcPts val="1200"/>
              </a:spcBef>
              <a:spcAft>
                <a:spcPts val="0"/>
              </a:spcAft>
              <a:buNone/>
            </a:pPr>
            <a:r>
              <a:t/>
            </a:r>
            <a:endParaRPr sz="1600"/>
          </a:p>
          <a:p>
            <a:pPr indent="0" lvl="0" marL="0" rtl="0" algn="l">
              <a:spcBef>
                <a:spcPts val="1200"/>
              </a:spcBef>
              <a:spcAft>
                <a:spcPts val="0"/>
              </a:spcAft>
              <a:buNone/>
            </a:pPr>
            <a:r>
              <a:t/>
            </a:r>
            <a:endParaRPr sz="1600"/>
          </a:p>
          <a:p>
            <a:pPr indent="-330200" lvl="1" marL="914400" rtl="0" algn="l">
              <a:spcBef>
                <a:spcPts val="1200"/>
              </a:spcBef>
              <a:spcAft>
                <a:spcPts val="0"/>
              </a:spcAft>
              <a:buSzPts val="1600"/>
              <a:buChar char="○"/>
            </a:pPr>
            <a:r>
              <a:rPr lang="en" sz="1600"/>
              <a:t>For the same reason, cicada fitness </a:t>
            </a:r>
            <a:r>
              <a:rPr b="1" lang="en" sz="1600"/>
              <a:t>Fc(F, C ) = 1 - 2gcd(F, C)/F</a:t>
            </a:r>
            <a:r>
              <a:rPr lang="en" sz="1600"/>
              <a:t> </a:t>
            </a:r>
            <a:endParaRPr/>
          </a:p>
        </p:txBody>
      </p:sp>
      <p:pic>
        <p:nvPicPr>
          <p:cNvPr id="151" name="Google Shape;151;p27"/>
          <p:cNvPicPr preferRelativeResize="0"/>
          <p:nvPr/>
        </p:nvPicPr>
        <p:blipFill>
          <a:blip r:embed="rId3">
            <a:alphaModFix/>
          </a:blip>
          <a:stretch>
            <a:fillRect/>
          </a:stretch>
        </p:blipFill>
        <p:spPr>
          <a:xfrm>
            <a:off x="516000" y="3339325"/>
            <a:ext cx="4351650" cy="658325"/>
          </a:xfrm>
          <a:prstGeom prst="rect">
            <a:avLst/>
          </a:prstGeom>
          <a:noFill/>
          <a:ln>
            <a:noFill/>
          </a:ln>
        </p:spPr>
      </p:pic>
      <p:pic>
        <p:nvPicPr>
          <p:cNvPr id="152" name="Google Shape;152;p27"/>
          <p:cNvPicPr preferRelativeResize="0"/>
          <p:nvPr/>
        </p:nvPicPr>
        <p:blipFill>
          <a:blip r:embed="rId4">
            <a:alphaModFix/>
          </a:blip>
          <a:stretch>
            <a:fillRect/>
          </a:stretch>
        </p:blipFill>
        <p:spPr>
          <a:xfrm>
            <a:off x="4867650" y="3424963"/>
            <a:ext cx="3760359" cy="57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t>
            </a:r>
            <a:r>
              <a:rPr lang="en"/>
              <a:t>tability of Prime Prey Cycles</a:t>
            </a:r>
            <a:endParaRPr/>
          </a:p>
        </p:txBody>
      </p:sp>
      <p:sp>
        <p:nvSpPr>
          <p:cNvPr id="158" name="Google Shape;15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Assume C = Cp is a prime; by virtue of condition K, any F is relatively prime to Cp</a:t>
            </a:r>
            <a:endParaRPr/>
          </a:p>
          <a:p>
            <a:pPr indent="-342900" lvl="0" marL="457200" rtl="0" algn="l">
              <a:spcBef>
                <a:spcPts val="0"/>
              </a:spcBef>
              <a:spcAft>
                <a:spcPts val="0"/>
              </a:spcAft>
              <a:buSzPts val="1800"/>
              <a:buChar char="●"/>
            </a:pPr>
            <a:r>
              <a:rPr lang="en"/>
              <a:t>Therefore gcd(F, Cp) = 1, so that starting from (F, Cp), there exists no fungus mutant that are fitter than a resident fungus </a:t>
            </a:r>
            <a:r>
              <a:rPr lang="en"/>
              <a:t>(Markus, M., &amp; Goles, E., 2002)</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a:t>
            </a:r>
            <a:endParaRPr/>
          </a:p>
        </p:txBody>
      </p:sp>
      <p:sp>
        <p:nvSpPr>
          <p:cNvPr id="164" name="Google Shape;16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Intrinsic link between primes and periodical cicadas</a:t>
            </a:r>
            <a:endParaRPr/>
          </a:p>
          <a:p>
            <a:pPr indent="-342900" lvl="0" marL="457200" rtl="0" algn="l">
              <a:spcBef>
                <a:spcPts val="0"/>
              </a:spcBef>
              <a:spcAft>
                <a:spcPts val="0"/>
              </a:spcAft>
              <a:buSzPts val="1800"/>
              <a:buChar char="●"/>
            </a:pPr>
            <a:r>
              <a:rPr lang="en"/>
              <a:t>A genuine example of mathematics in the real world (Baker, 2005)</a:t>
            </a:r>
            <a:endParaRPr sz="1100">
              <a:solidFill>
                <a:schemeClr val="dk1"/>
              </a:solidFill>
            </a:endParaRPr>
          </a:p>
          <a:p>
            <a:pPr indent="-342900" lvl="0" marL="457200" rtl="0" algn="l">
              <a:spcBef>
                <a:spcPts val="0"/>
              </a:spcBef>
              <a:spcAft>
                <a:spcPts val="0"/>
              </a:spcAft>
              <a:buSzPts val="1800"/>
              <a:buChar char="●"/>
            </a:pPr>
            <a:r>
              <a:rPr lang="en"/>
              <a:t>Strikingly direct application of number theory to real world phenomena</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Citations</a:t>
            </a:r>
            <a:endParaRPr/>
          </a:p>
        </p:txBody>
      </p:sp>
      <p:sp>
        <p:nvSpPr>
          <p:cNvPr id="170" name="Google Shape;17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07916"/>
              </a:lnSpc>
              <a:spcBef>
                <a:spcPts val="0"/>
              </a:spcBef>
              <a:spcAft>
                <a:spcPts val="0"/>
              </a:spcAft>
              <a:buClr>
                <a:schemeClr val="dk1"/>
              </a:buClr>
              <a:buSzPct val="68750"/>
              <a:buFont typeface="Arial"/>
              <a:buNone/>
            </a:pPr>
            <a:r>
              <a:rPr lang="en" sz="1600">
                <a:solidFill>
                  <a:schemeClr val="dk1"/>
                </a:solidFill>
              </a:rPr>
              <a:t>Prime numbers, cicadas, online classes: </a:t>
            </a:r>
            <a:r>
              <a:rPr i="1" lang="en" sz="1600">
                <a:solidFill>
                  <a:schemeClr val="dk1"/>
                </a:solidFill>
              </a:rPr>
              <a:t>How a lecturer brought them together in IIT-Bombay</a:t>
            </a:r>
            <a:r>
              <a:rPr lang="en" sz="1600">
                <a:solidFill>
                  <a:schemeClr val="dk1"/>
                </a:solidFill>
              </a:rPr>
              <a:t>. 	(2021). Down to Earth (New Delhi, India).</a:t>
            </a:r>
            <a:endParaRPr b="1" sz="1600">
              <a:solidFill>
                <a:schemeClr val="dk1"/>
              </a:solidFill>
            </a:endParaRPr>
          </a:p>
          <a:p>
            <a:pPr indent="0" lvl="0" marL="0" rtl="0" algn="l">
              <a:lnSpc>
                <a:spcPct val="107916"/>
              </a:lnSpc>
              <a:spcBef>
                <a:spcPts val="800"/>
              </a:spcBef>
              <a:spcAft>
                <a:spcPts val="0"/>
              </a:spcAft>
              <a:buClr>
                <a:schemeClr val="dk1"/>
              </a:buClr>
              <a:buSzPct val="68750"/>
              <a:buFont typeface="Arial"/>
              <a:buNone/>
            </a:pPr>
            <a:r>
              <a:rPr lang="en" sz="1600">
                <a:solidFill>
                  <a:schemeClr val="dk1"/>
                </a:solidFill>
              </a:rPr>
              <a:t>Markus, M., &amp; Goles, E. (2002). </a:t>
            </a:r>
            <a:r>
              <a:rPr i="1" lang="en" sz="1600">
                <a:solidFill>
                  <a:schemeClr val="dk1"/>
                </a:solidFill>
              </a:rPr>
              <a:t>Cicadas showing up after a prime number of years. The 	Mathematical Intelligencer</a:t>
            </a:r>
            <a:r>
              <a:rPr lang="en" sz="1600">
                <a:solidFill>
                  <a:schemeClr val="dk1"/>
                </a:solidFill>
              </a:rPr>
              <a:t>, 24(2), 30–32. </a:t>
            </a:r>
            <a:r>
              <a:rPr lang="en" sz="1600" u="sng">
                <a:solidFill>
                  <a:srgbClr val="0563C1"/>
                </a:solidFill>
                <a:hlinkClick r:id="rId3">
                  <a:extLst>
                    <a:ext uri="{A12FA001-AC4F-418D-AE19-62706E023703}">
                      <ahyp:hlinkClr val="tx"/>
                    </a:ext>
                  </a:extLst>
                </a:hlinkClick>
              </a:rPr>
              <a:t>https://doi.org/10.1007/BF03024615</a:t>
            </a:r>
            <a:endParaRPr sz="1600">
              <a:solidFill>
                <a:schemeClr val="dk1"/>
              </a:solidFill>
            </a:endParaRPr>
          </a:p>
          <a:p>
            <a:pPr indent="0" lvl="0" marL="0" rtl="0" algn="l">
              <a:lnSpc>
                <a:spcPct val="107916"/>
              </a:lnSpc>
              <a:spcBef>
                <a:spcPts val="800"/>
              </a:spcBef>
              <a:spcAft>
                <a:spcPts val="0"/>
              </a:spcAft>
              <a:buClr>
                <a:schemeClr val="dk1"/>
              </a:buClr>
              <a:buSzPct val="68750"/>
              <a:buFont typeface="Arial"/>
              <a:buNone/>
            </a:pPr>
            <a:r>
              <a:rPr lang="en" sz="1600">
                <a:solidFill>
                  <a:schemeClr val="dk1"/>
                </a:solidFill>
              </a:rPr>
              <a:t>Milius, S. (2013, July 13). </a:t>
            </a:r>
            <a:r>
              <a:rPr i="1" lang="en" sz="1600">
                <a:solidFill>
                  <a:schemeClr val="dk1"/>
                </a:solidFill>
              </a:rPr>
              <a:t>Mystery in synchrony: Cicadas' odd life cycle poses evolutionary 	conundrums. Science News, 184(1), 26+.</a:t>
            </a:r>
            <a:r>
              <a:rPr lang="en" sz="1600">
                <a:solidFill>
                  <a:schemeClr val="dk1"/>
                </a:solidFill>
              </a:rPr>
              <a:t> 	</a:t>
            </a:r>
            <a:r>
              <a:rPr lang="en" sz="1600" u="sng">
                <a:solidFill>
                  <a:srgbClr val="0563C1"/>
                </a:solidFill>
                <a:hlinkClick r:id="rId4">
                  <a:extLst>
                    <a:ext uri="{A12FA001-AC4F-418D-AE19-62706E023703}">
                      <ahyp:hlinkClr val="tx"/>
                    </a:ext>
                  </a:extLst>
                </a:hlinkClick>
              </a:rPr>
              <a:t>https://link.gale.com/apps/doc/A336941697/ITOF?u=mlin_b_northest&amp;sid=bookmark-</a:t>
            </a:r>
            <a:r>
              <a:rPr lang="en" sz="1600">
                <a:solidFill>
                  <a:schemeClr val="dk1"/>
                </a:solidFill>
              </a:rPr>
              <a:t>	ITOF&amp;xid=bb2bc698</a:t>
            </a:r>
            <a:endParaRPr sz="1600">
              <a:solidFill>
                <a:schemeClr val="dk1"/>
              </a:solidFill>
            </a:endParaRPr>
          </a:p>
          <a:p>
            <a:pPr indent="0" lvl="0" marL="0" rtl="0" algn="l">
              <a:lnSpc>
                <a:spcPct val="100000"/>
              </a:lnSpc>
              <a:spcBef>
                <a:spcPts val="1200"/>
              </a:spcBef>
              <a:spcAft>
                <a:spcPts val="0"/>
              </a:spcAft>
              <a:buClr>
                <a:schemeClr val="dk1"/>
              </a:buClr>
              <a:buSzPct val="68750"/>
              <a:buFont typeface="Arial"/>
              <a:buNone/>
            </a:pPr>
            <a:r>
              <a:rPr lang="en" sz="1600">
                <a:solidFill>
                  <a:schemeClr val="dk1"/>
                </a:solidFill>
              </a:rPr>
              <a:t>Baker, Alan. “Are There Genuine Mathematical Explanations of Physical Phenomena?” </a:t>
            </a:r>
            <a:r>
              <a:rPr i="1" lang="en" sz="1600">
                <a:solidFill>
                  <a:schemeClr val="dk1"/>
                </a:solidFill>
              </a:rPr>
              <a:t>Mind</a:t>
            </a:r>
            <a:r>
              <a:rPr lang="en" sz="1600">
                <a:solidFill>
                  <a:schemeClr val="dk1"/>
                </a:solidFill>
              </a:rPr>
              <a:t>, vol. 114, no. 454, 2005, pp. 223–238., https://doi.org/10.1093/mind/fzi223.  </a:t>
            </a:r>
            <a:endParaRPr sz="1500">
              <a:solidFill>
                <a:schemeClr val="dk1"/>
              </a:solidFill>
            </a:endParaRPr>
          </a:p>
          <a:p>
            <a:pPr indent="0" lvl="0" marL="0" rtl="0" algn="l">
              <a:spcBef>
                <a:spcPts val="1200"/>
              </a:spcBef>
              <a:spcAft>
                <a:spcPts val="1200"/>
              </a:spcAft>
              <a:buNone/>
            </a:pPr>
            <a:r>
              <a:rPr lang="en"/>
              <a:t>Visualization Code: https://colab.research.google.com/drive/1FChikqff1alkO2262X15nqtOtPrLcnvj?usp=sharing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on Cicada Cycles</a:t>
            </a:r>
            <a:endParaRPr/>
          </a:p>
        </p:txBody>
      </p:sp>
      <p:sp>
        <p:nvSpPr>
          <p:cNvPr id="61" name="Google Shape;61;p14"/>
          <p:cNvSpPr txBox="1"/>
          <p:nvPr>
            <p:ph idx="1" type="body"/>
          </p:nvPr>
        </p:nvSpPr>
        <p:spPr>
          <a:xfrm>
            <a:off x="3858925" y="1152475"/>
            <a:ext cx="4973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life cycle of magicicada is either </a:t>
            </a:r>
            <a:r>
              <a:rPr b="1" lang="en"/>
              <a:t>13</a:t>
            </a:r>
            <a:r>
              <a:rPr lang="en"/>
              <a:t> years or </a:t>
            </a:r>
            <a:r>
              <a:rPr b="1" lang="en"/>
              <a:t>17</a:t>
            </a:r>
            <a:r>
              <a:rPr lang="en"/>
              <a:t> years depending on the subspecies</a:t>
            </a:r>
            <a:endParaRPr/>
          </a:p>
          <a:p>
            <a:pPr indent="-342900" lvl="0" marL="457200" rtl="0" algn="l">
              <a:spcBef>
                <a:spcPts val="0"/>
              </a:spcBef>
              <a:spcAft>
                <a:spcPts val="0"/>
              </a:spcAft>
              <a:buSzPts val="1800"/>
              <a:buChar char="●"/>
            </a:pPr>
            <a:r>
              <a:rPr lang="en"/>
              <a:t>They spend their entire lives underground only to emerge on the final year for a short period to mate</a:t>
            </a:r>
            <a:endParaRPr/>
          </a:p>
          <a:p>
            <a:pPr indent="-342900" lvl="0" marL="457200" rtl="0" algn="l">
              <a:spcBef>
                <a:spcPts val="0"/>
              </a:spcBef>
              <a:spcAft>
                <a:spcPts val="0"/>
              </a:spcAft>
              <a:buSzPts val="1800"/>
              <a:buChar char="●"/>
            </a:pPr>
            <a:r>
              <a:rPr lang="en"/>
              <a:t>These periodical cicadas have </a:t>
            </a:r>
            <a:r>
              <a:rPr b="1" lang="en"/>
              <a:t>no </a:t>
            </a:r>
            <a:r>
              <a:rPr lang="en"/>
              <a:t>consistent predators </a:t>
            </a:r>
            <a:endParaRPr/>
          </a:p>
          <a:p>
            <a:pPr indent="-342900" lvl="0" marL="457200" rtl="0" algn="l">
              <a:spcBef>
                <a:spcPts val="0"/>
              </a:spcBef>
              <a:spcAft>
                <a:spcPts val="0"/>
              </a:spcAft>
              <a:buSzPts val="1800"/>
              <a:buChar char="●"/>
            </a:pPr>
            <a:r>
              <a:rPr lang="en"/>
              <a:t>This periodical behavior is unique to eastern north american cicadas</a:t>
            </a:r>
            <a:endParaRPr/>
          </a:p>
        </p:txBody>
      </p:sp>
      <p:pic>
        <p:nvPicPr>
          <p:cNvPr id="62" name="Google Shape;62;p14"/>
          <p:cNvPicPr preferRelativeResize="0"/>
          <p:nvPr/>
        </p:nvPicPr>
        <p:blipFill>
          <a:blip r:embed="rId3">
            <a:alphaModFix/>
          </a:blip>
          <a:stretch>
            <a:fillRect/>
          </a:stretch>
        </p:blipFill>
        <p:spPr>
          <a:xfrm>
            <a:off x="311695" y="1152476"/>
            <a:ext cx="3152123" cy="2347173"/>
          </a:xfrm>
          <a:prstGeom prst="rect">
            <a:avLst/>
          </a:prstGeom>
          <a:noFill/>
          <a:ln>
            <a:noFill/>
          </a:ln>
        </p:spPr>
      </p:pic>
      <p:sp>
        <p:nvSpPr>
          <p:cNvPr id="63" name="Google Shape;63;p14"/>
          <p:cNvSpPr txBox="1"/>
          <p:nvPr/>
        </p:nvSpPr>
        <p:spPr>
          <a:xfrm>
            <a:off x="510600" y="3538550"/>
            <a:ext cx="2754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Image Above: Magicicada</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on Prime Numbers</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Prime numbers have the unique quality of being indivisible by other numbers (other than one)</a:t>
            </a:r>
            <a:endParaRPr/>
          </a:p>
          <a:p>
            <a:pPr indent="-342900" lvl="0" marL="457200" rtl="0" algn="l">
              <a:spcBef>
                <a:spcPts val="0"/>
              </a:spcBef>
              <a:spcAft>
                <a:spcPts val="0"/>
              </a:spcAft>
              <a:buSzPts val="1800"/>
              <a:buChar char="●"/>
            </a:pPr>
            <a:r>
              <a:rPr lang="en"/>
              <a:t>All composite numbers have a prime factorization that can reduce the number to a formula of exponentiated prime terms multiplied with each other</a:t>
            </a:r>
            <a:endParaRPr/>
          </a:p>
          <a:p>
            <a:pPr indent="-342900" lvl="0" marL="457200" rtl="0" algn="l">
              <a:spcBef>
                <a:spcPts val="0"/>
              </a:spcBef>
              <a:spcAft>
                <a:spcPts val="0"/>
              </a:spcAft>
              <a:buSzPts val="1800"/>
              <a:buChar char="●"/>
            </a:pPr>
            <a:r>
              <a:rPr lang="en"/>
              <a:t>Prime factorization has many applications, particularly of note in calculating the least common multiple (LCM) and greatest common divisor (GCD) of two numbers</a:t>
            </a:r>
            <a:endParaRPr/>
          </a:p>
          <a:p>
            <a:pPr indent="0" lvl="0" marL="0" rtl="0" algn="l">
              <a:spcBef>
                <a:spcPts val="1200"/>
              </a:spcBef>
              <a:spcAft>
                <a:spcPts val="0"/>
              </a:spcAft>
              <a:buNone/>
            </a:pPr>
            <a:r>
              <a:rPr lang="en"/>
              <a:t>Ex: Prime Factorization of 68</a:t>
            </a:r>
            <a:endParaRPr/>
          </a:p>
          <a:p>
            <a:pPr indent="0" lvl="0" marL="0" rtl="0" algn="l">
              <a:spcBef>
                <a:spcPts val="1200"/>
              </a:spcBef>
              <a:spcAft>
                <a:spcPts val="1200"/>
              </a:spcAft>
              <a:buNone/>
            </a:pPr>
            <a:r>
              <a:t/>
            </a:r>
            <a:endParaRPr/>
          </a:p>
        </p:txBody>
      </p:sp>
      <p:pic>
        <p:nvPicPr>
          <p:cNvPr id="70" name="Google Shape;70;p15"/>
          <p:cNvPicPr preferRelativeResize="0"/>
          <p:nvPr/>
        </p:nvPicPr>
        <p:blipFill>
          <a:blip r:embed="rId3">
            <a:alphaModFix/>
          </a:blip>
          <a:stretch>
            <a:fillRect/>
          </a:stretch>
        </p:blipFill>
        <p:spPr>
          <a:xfrm>
            <a:off x="3928850" y="3795400"/>
            <a:ext cx="1941600" cy="57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and Points to Consider for Survival</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Are there optimal periods of emergence that maximize cicada reproduction and minimize </a:t>
            </a:r>
            <a:r>
              <a:rPr lang="en"/>
              <a:t>predatory</a:t>
            </a:r>
            <a:r>
              <a:rPr lang="en"/>
              <a:t> threats?</a:t>
            </a:r>
            <a:endParaRPr/>
          </a:p>
          <a:p>
            <a:pPr indent="-342900" lvl="0" marL="457200" rtl="0" algn="l">
              <a:spcBef>
                <a:spcPts val="0"/>
              </a:spcBef>
              <a:spcAft>
                <a:spcPts val="0"/>
              </a:spcAft>
              <a:buSzPts val="1800"/>
              <a:buChar char="●"/>
            </a:pPr>
            <a:r>
              <a:rPr lang="en"/>
              <a:t>Predators are more active at the end of their reproductive cycles (when reproduction is to occur) due to higher nutritional demands for reproduction and offspring</a:t>
            </a:r>
            <a:endParaRPr/>
          </a:p>
          <a:p>
            <a:pPr indent="-342900" lvl="0" marL="457200" rtl="0" algn="l">
              <a:spcBef>
                <a:spcPts val="0"/>
              </a:spcBef>
              <a:spcAft>
                <a:spcPts val="0"/>
              </a:spcAft>
              <a:buSzPts val="1800"/>
              <a:buChar char="●"/>
            </a:pPr>
            <a:r>
              <a:rPr lang="en"/>
              <a:t>Their periodical behavior restricts reproduction to only 0.5% of their life cycle</a:t>
            </a:r>
            <a:endParaRPr/>
          </a:p>
          <a:p>
            <a:pPr indent="-317500" lvl="1" marL="914400" rtl="0" algn="l">
              <a:spcBef>
                <a:spcPts val="0"/>
              </a:spcBef>
              <a:spcAft>
                <a:spcPts val="0"/>
              </a:spcAft>
              <a:buSzPts val="1400"/>
              <a:buChar char="○"/>
            </a:pPr>
            <a:r>
              <a:rPr lang="en"/>
              <a:t>How is this beneficial for survival?</a:t>
            </a:r>
            <a:endParaRPr/>
          </a:p>
          <a:p>
            <a:pPr indent="-342900" lvl="0" marL="457200" rtl="0" algn="l">
              <a:spcBef>
                <a:spcPts val="0"/>
              </a:spcBef>
              <a:spcAft>
                <a:spcPts val="0"/>
              </a:spcAft>
              <a:buSzPts val="1800"/>
              <a:buChar char="●"/>
            </a:pPr>
            <a:r>
              <a:rPr lang="en"/>
              <a:t>How do life cycles and predatory threats relate to prime numbers?</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Link between Primes and Periodical Cicadas</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Both 13 and 17 are prime numbers and it is hypothesized, and largely accepted in the literature, that these prime numbered cycles are the result of an evolutionarily advantageous survival strategy</a:t>
            </a:r>
            <a:endParaRPr/>
          </a:p>
          <a:p>
            <a:pPr indent="-317500" lvl="1" marL="914400" rtl="0" algn="l">
              <a:spcBef>
                <a:spcPts val="0"/>
              </a:spcBef>
              <a:spcAft>
                <a:spcPts val="0"/>
              </a:spcAft>
              <a:buSzPts val="1400"/>
              <a:buChar char="○"/>
            </a:pPr>
            <a:r>
              <a:rPr lang="en"/>
              <a:t>Reminder: Periodical Cicadas </a:t>
            </a:r>
            <a:r>
              <a:rPr b="1" lang="en"/>
              <a:t>only </a:t>
            </a:r>
            <a:r>
              <a:rPr lang="en"/>
              <a:t>emerge on their final year in the cycle to reproduce and are </a:t>
            </a:r>
            <a:r>
              <a:rPr b="1" lang="en"/>
              <a:t>only </a:t>
            </a:r>
            <a:r>
              <a:rPr lang="en"/>
              <a:t>exposed to predatory threats during their </a:t>
            </a:r>
            <a:r>
              <a:rPr lang="en"/>
              <a:t>emergence</a:t>
            </a:r>
            <a:r>
              <a:rPr lang="en"/>
              <a:t> </a:t>
            </a:r>
            <a:endParaRPr/>
          </a:p>
          <a:p>
            <a:pPr indent="-342900" lvl="0" marL="457200" rtl="0" algn="l">
              <a:spcBef>
                <a:spcPts val="0"/>
              </a:spcBef>
              <a:spcAft>
                <a:spcPts val="0"/>
              </a:spcAft>
              <a:buSzPts val="1800"/>
              <a:buChar char="●"/>
            </a:pPr>
            <a:r>
              <a:rPr lang="en"/>
              <a:t>The least optimal emergences are the years that both periodical cicadas emerge </a:t>
            </a:r>
            <a:r>
              <a:rPr b="1" lang="en"/>
              <a:t>and</a:t>
            </a:r>
            <a:r>
              <a:rPr lang="en"/>
              <a:t> the end of predators’ reproductive cycles</a:t>
            </a:r>
            <a:endParaRPr/>
          </a:p>
          <a:p>
            <a:pPr indent="-317500" lvl="1" marL="914400" rtl="0" algn="l">
              <a:spcBef>
                <a:spcPts val="0"/>
              </a:spcBef>
              <a:spcAft>
                <a:spcPts val="0"/>
              </a:spcAft>
              <a:buSzPts val="1400"/>
              <a:buChar char="○"/>
            </a:pPr>
            <a:r>
              <a:rPr lang="en"/>
              <a:t>Therefore, periodical cicadas’ life cycles will adapt to minimize these concurrent years</a:t>
            </a:r>
            <a:endParaRPr/>
          </a:p>
          <a:p>
            <a:pPr indent="-342900" lvl="0" marL="457200" rtl="0" algn="l">
              <a:spcBef>
                <a:spcPts val="0"/>
              </a:spcBef>
              <a:spcAft>
                <a:spcPts val="0"/>
              </a:spcAft>
              <a:buSzPts val="1800"/>
              <a:buChar char="●"/>
            </a:pPr>
            <a:r>
              <a:rPr lang="en"/>
              <a:t>Concurrent years are determined by multiple of both (since they are cyclical)</a:t>
            </a:r>
            <a:endParaRPr/>
          </a:p>
          <a:p>
            <a:pPr indent="-342900" lvl="0" marL="457200" rtl="0" algn="l">
              <a:spcBef>
                <a:spcPts val="0"/>
              </a:spcBef>
              <a:spcAft>
                <a:spcPts val="0"/>
              </a:spcAft>
              <a:buSzPts val="1800"/>
              <a:buChar char="●"/>
            </a:pPr>
            <a:r>
              <a:rPr lang="en"/>
              <a:t>LCMs give us a way to understand the frequency of concurrent years and maximization of LCM leads to the lowest frequencies of concurrent years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Predator Simulation: Predator with 4 Year Cycle</a:t>
            </a:r>
            <a:endParaRPr/>
          </a:p>
          <a:p>
            <a:pPr indent="0" lvl="0" marL="0" rtl="0" algn="l">
              <a:spcBef>
                <a:spcPts val="0"/>
              </a:spcBef>
              <a:spcAft>
                <a:spcPts val="0"/>
              </a:spcAft>
              <a:buNone/>
            </a:pPr>
            <a:r>
              <a:t/>
            </a:r>
            <a:endParaRPr/>
          </a:p>
        </p:txBody>
      </p:sp>
      <p:sp>
        <p:nvSpPr>
          <p:cNvPr id="88" name="Google Shape;88;p18"/>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Predator reproductive cycle is </a:t>
            </a:r>
            <a:r>
              <a:rPr lang="en"/>
              <a:t>fixed at 4 years</a:t>
            </a:r>
            <a:endParaRPr/>
          </a:p>
          <a:p>
            <a:pPr indent="-342900" lvl="0" marL="457200" rtl="0" algn="l">
              <a:spcBef>
                <a:spcPts val="0"/>
              </a:spcBef>
              <a:spcAft>
                <a:spcPts val="0"/>
              </a:spcAft>
              <a:buSzPts val="1800"/>
              <a:buChar char="●"/>
            </a:pPr>
            <a:r>
              <a:rPr lang="en"/>
              <a:t>Prime numbers are labeled and marked</a:t>
            </a:r>
            <a:endParaRPr/>
          </a:p>
        </p:txBody>
      </p:sp>
      <p:pic>
        <p:nvPicPr>
          <p:cNvPr id="89" name="Google Shape;89;p18"/>
          <p:cNvPicPr preferRelativeResize="0"/>
          <p:nvPr/>
        </p:nvPicPr>
        <p:blipFill>
          <a:blip r:embed="rId3">
            <a:alphaModFix/>
          </a:blip>
          <a:stretch>
            <a:fillRect/>
          </a:stretch>
        </p:blipFill>
        <p:spPr>
          <a:xfrm>
            <a:off x="439950" y="1238250"/>
            <a:ext cx="4029075" cy="266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Predator Simulation: Predator with 5 Year Cycle</a:t>
            </a:r>
            <a:endParaRPr/>
          </a:p>
          <a:p>
            <a:pPr indent="0" lvl="0" marL="0" rtl="0" algn="l">
              <a:spcBef>
                <a:spcPts val="0"/>
              </a:spcBef>
              <a:spcAft>
                <a:spcPts val="0"/>
              </a:spcAft>
              <a:buNone/>
            </a:pPr>
            <a:r>
              <a:t/>
            </a:r>
            <a:endParaRPr/>
          </a:p>
        </p:txBody>
      </p:sp>
      <p:sp>
        <p:nvSpPr>
          <p:cNvPr id="95" name="Google Shape;95;p19"/>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Predator reproductive cycle is fixed at 5 years</a:t>
            </a:r>
            <a:endParaRPr/>
          </a:p>
          <a:p>
            <a:pPr indent="-342900" lvl="0" marL="457200" rtl="0" algn="l">
              <a:spcBef>
                <a:spcPts val="0"/>
              </a:spcBef>
              <a:spcAft>
                <a:spcPts val="0"/>
              </a:spcAft>
              <a:buSzPts val="1800"/>
              <a:buChar char="●"/>
            </a:pPr>
            <a:r>
              <a:rPr lang="en"/>
              <a:t>Prime numbers are labeled and marked</a:t>
            </a:r>
            <a:endParaRPr/>
          </a:p>
        </p:txBody>
      </p:sp>
      <p:pic>
        <p:nvPicPr>
          <p:cNvPr id="96" name="Google Shape;96;p19"/>
          <p:cNvPicPr preferRelativeResize="0"/>
          <p:nvPr/>
        </p:nvPicPr>
        <p:blipFill>
          <a:blip r:embed="rId3">
            <a:alphaModFix/>
          </a:blip>
          <a:stretch>
            <a:fillRect/>
          </a:stretch>
        </p:blipFill>
        <p:spPr>
          <a:xfrm>
            <a:off x="467963" y="1238250"/>
            <a:ext cx="4029075" cy="266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Predator Simulation: Predator with 6 Year Cycle</a:t>
            </a:r>
            <a:endParaRPr/>
          </a:p>
          <a:p>
            <a:pPr indent="0" lvl="0" marL="0" rtl="0" algn="l">
              <a:spcBef>
                <a:spcPts val="0"/>
              </a:spcBef>
              <a:spcAft>
                <a:spcPts val="0"/>
              </a:spcAft>
              <a:buNone/>
            </a:pPr>
            <a:r>
              <a:t/>
            </a:r>
            <a:endParaRPr/>
          </a:p>
        </p:txBody>
      </p:sp>
      <p:sp>
        <p:nvSpPr>
          <p:cNvPr id="102" name="Google Shape;102;p20"/>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Predator reproductive cycle is fixed at 6 years</a:t>
            </a:r>
            <a:endParaRPr/>
          </a:p>
          <a:p>
            <a:pPr indent="-342900" lvl="0" marL="457200" rtl="0" algn="l">
              <a:spcBef>
                <a:spcPts val="0"/>
              </a:spcBef>
              <a:spcAft>
                <a:spcPts val="0"/>
              </a:spcAft>
              <a:buSzPts val="1800"/>
              <a:buChar char="●"/>
            </a:pPr>
            <a:r>
              <a:rPr lang="en"/>
              <a:t>Prime numbers are labeled and marked</a:t>
            </a:r>
            <a:endParaRPr/>
          </a:p>
        </p:txBody>
      </p:sp>
      <p:pic>
        <p:nvPicPr>
          <p:cNvPr id="103" name="Google Shape;103;p20"/>
          <p:cNvPicPr preferRelativeResize="0"/>
          <p:nvPr/>
        </p:nvPicPr>
        <p:blipFill>
          <a:blip r:embed="rId3">
            <a:alphaModFix/>
          </a:blip>
          <a:stretch>
            <a:fillRect/>
          </a:stretch>
        </p:blipFill>
        <p:spPr>
          <a:xfrm>
            <a:off x="420775" y="1238250"/>
            <a:ext cx="4029075" cy="266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Predator Simulation: Different Life Cycles </a:t>
            </a:r>
            <a:endParaRPr/>
          </a:p>
        </p:txBody>
      </p:sp>
      <p:sp>
        <p:nvSpPr>
          <p:cNvPr id="109" name="Google Shape;109;p21"/>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Orange markers indicate when predator reproductive cycle = prey life cycle</a:t>
            </a:r>
            <a:endParaRPr/>
          </a:p>
          <a:p>
            <a:pPr indent="-342900" lvl="0" marL="457200" rtl="0" algn="l">
              <a:spcBef>
                <a:spcPts val="0"/>
              </a:spcBef>
              <a:spcAft>
                <a:spcPts val="0"/>
              </a:spcAft>
              <a:buSzPts val="1800"/>
              <a:buChar char="●"/>
            </a:pPr>
            <a:r>
              <a:rPr lang="en"/>
              <a:t>We can see that for almost all ranges, prime numbered prey life cycles provide </a:t>
            </a:r>
            <a:r>
              <a:rPr b="1" lang="en"/>
              <a:t>higher </a:t>
            </a:r>
            <a:r>
              <a:rPr lang="en"/>
              <a:t>LCMs across varying lengths of predator reproductive cycles</a:t>
            </a:r>
            <a:endParaRPr/>
          </a:p>
        </p:txBody>
      </p:sp>
      <p:sp>
        <p:nvSpPr>
          <p:cNvPr id="110" name="Google Shape;110;p21"/>
          <p:cNvSpPr txBox="1"/>
          <p:nvPr/>
        </p:nvSpPr>
        <p:spPr>
          <a:xfrm>
            <a:off x="690125" y="4121500"/>
            <a:ext cx="334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Top Row: Prime numbered prey life cycles</a:t>
            </a:r>
            <a:endParaRPr sz="700"/>
          </a:p>
          <a:p>
            <a:pPr indent="0" lvl="0" marL="0" rtl="0" algn="l">
              <a:spcBef>
                <a:spcPts val="0"/>
              </a:spcBef>
              <a:spcAft>
                <a:spcPts val="0"/>
              </a:spcAft>
              <a:buNone/>
            </a:pPr>
            <a:r>
              <a:rPr lang="en" sz="700"/>
              <a:t>Bottom Row: Non-prime numbered prey life cycles</a:t>
            </a:r>
            <a:endParaRPr sz="700"/>
          </a:p>
        </p:txBody>
      </p:sp>
      <p:pic>
        <p:nvPicPr>
          <p:cNvPr id="111" name="Google Shape;111;p21"/>
          <p:cNvPicPr preferRelativeResize="0"/>
          <p:nvPr/>
        </p:nvPicPr>
        <p:blipFill>
          <a:blip r:embed="rId3">
            <a:alphaModFix/>
          </a:blip>
          <a:stretch>
            <a:fillRect/>
          </a:stretch>
        </p:blipFill>
        <p:spPr>
          <a:xfrm>
            <a:off x="152400" y="1170125"/>
            <a:ext cx="4114800" cy="2667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